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Many advanced technologies exist, but are often not fully integrated. 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Complex engineering challenges lead to complex solutions, and often complex software code bases.  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Engineers, scientists, and programmers can’t be an expert in every aspect of the problem space.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To solve ever challenging problems we need experts to focus on their part of the problem that is within their expertise.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Whenever possible experts need to be able to ignore details from experts in other disciplines. </a:t>
            </a:r>
            <a:endParaRPr sz="2200"/>
          </a:p>
          <a:p>
            <a:pPr>
              <a:lnSpc>
                <a:spcPct val="80000"/>
              </a:lnSpc>
              <a:spcBef>
                <a:spcPts val="500"/>
              </a:spcBef>
              <a:defRPr sz="1600"/>
            </a:pPr>
            <a:r>
              <a:t>Our analysis and design software should enable, not inhibit, expert-scalability.</a:t>
            </a:r>
            <a:endParaRPr sz="2200"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2667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traight Connector 8"/>
          <p:cNvSpPr/>
          <p:nvPr/>
        </p:nvSpPr>
        <p:spPr>
          <a:xfrm flipV="1">
            <a:off x="0" y="1052348"/>
            <a:ext cx="9144001" cy="27057"/>
          </a:xfrm>
          <a:prstGeom prst="line">
            <a:avLst/>
          </a:prstGeom>
          <a:solidFill>
            <a:schemeClr val="accent1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958850" y="266700"/>
            <a:ext cx="6786166" cy="622300"/>
          </a:xfrm>
          <a:prstGeom prst="rect">
            <a:avLst/>
          </a:prstGeom>
        </p:spPr>
        <p:txBody>
          <a:bodyPr lIns="50940" tIns="50940" rIns="50940" bIns="50940"/>
          <a:lstStyle>
            <a:lvl1pPr algn="l">
              <a:defRPr b="1" sz="2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idx="1"/>
          </p:nvPr>
        </p:nvSpPr>
        <p:spPr>
          <a:xfrm>
            <a:off x="228600" y="1219200"/>
            <a:ext cx="8678864" cy="5043488"/>
          </a:xfrm>
          <a:prstGeom prst="rect">
            <a:avLst/>
          </a:prstGeom>
        </p:spPr>
        <p:txBody>
          <a:bodyPr lIns="50940" tIns="50940" rIns="50940" bIns="50940"/>
          <a:lstStyle>
            <a:lvl1pPr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1pPr>
            <a:lvl2pPr marL="778668" indent="-321468"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2pPr>
            <a:lvl3pPr marL="1171575" indent="-257175"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3pPr>
            <a:lvl4pPr marL="1628775" indent="-257175"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4pPr>
            <a:lvl5pPr marL="2085975" indent="-257175">
              <a:spcBef>
                <a:spcPts val="400"/>
              </a:spcBef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8441397" y="6561944"/>
            <a:ext cx="245404" cy="2269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94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5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762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8888155" y="6611656"/>
            <a:ext cx="255846" cy="254283"/>
          </a:xfrm>
          <a:prstGeom prst="rect">
            <a:avLst/>
          </a:prstGeom>
        </p:spPr>
        <p:txBody>
          <a:bodyPr lIns="50940" tIns="50940" rIns="50940" bIns="50940" anchor="b"/>
          <a:lstStyle>
            <a:lvl1pPr defTabSz="457200">
              <a:defRPr sz="1000">
                <a:solidFill>
                  <a:srgbClr val="800000"/>
                </a:solidFill>
                <a:latin typeface="75 Helvetica Bold"/>
                <a:ea typeface="75 Helvetica Bold"/>
                <a:cs typeface="75 Helvetica Bold"/>
                <a:sym typeface="75 Helvetica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Straight Connector 7"/>
          <p:cNvSpPr/>
          <p:nvPr/>
        </p:nvSpPr>
        <p:spPr>
          <a:xfrm flipV="1">
            <a:off x="0" y="899948"/>
            <a:ext cx="9144001" cy="27057"/>
          </a:xfrm>
          <a:prstGeom prst="line">
            <a:avLst/>
          </a:prstGeom>
          <a:solidFill>
            <a:srgbClr val="4F81BD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Text Box 10"/>
          <p:cNvSpPr txBox="1"/>
          <p:nvPr/>
        </p:nvSpPr>
        <p:spPr>
          <a:xfrm>
            <a:off x="2819400" y="759023"/>
            <a:ext cx="6324600" cy="28882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r">
              <a:defRPr b="1" i="1" sz="1400">
                <a:solidFill>
                  <a:srgbClr val="C6D9F1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892969" y="1151929"/>
            <a:ext cx="7358064" cy="2321720"/>
          </a:xfrm>
          <a:prstGeom prst="rect">
            <a:avLst/>
          </a:prstGeom>
        </p:spPr>
        <p:txBody>
          <a:bodyPr anchor="b"/>
          <a:lstStyle>
            <a:lvl1pPr algn="l" defTabSz="457200">
              <a:defRPr b="1" sz="2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892969" y="3545085"/>
            <a:ext cx="7358064" cy="794743"/>
          </a:xfrm>
          <a:prstGeom prst="rect">
            <a:avLst/>
          </a:prstGeom>
        </p:spPr>
        <p:txBody>
          <a:bodyPr/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1pPr>
            <a:lvl2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2pPr>
            <a:lvl3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3pPr>
            <a:lvl4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4pPr>
            <a:lvl5pPr marL="0" indent="0" algn="ctr" defTabSz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762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8888155" y="6611656"/>
            <a:ext cx="255846" cy="254283"/>
          </a:xfrm>
          <a:prstGeom prst="rect">
            <a:avLst/>
          </a:prstGeom>
        </p:spPr>
        <p:txBody>
          <a:bodyPr lIns="50940" tIns="50940" rIns="50940" bIns="50940" anchor="b"/>
          <a:lstStyle>
            <a:lvl1pPr defTabSz="457200">
              <a:defRPr sz="1000">
                <a:solidFill>
                  <a:srgbClr val="800000"/>
                </a:solidFill>
                <a:latin typeface="75 Helvetica Bold"/>
                <a:ea typeface="75 Helvetica Bold"/>
                <a:cs typeface="75 Helvetica Bold"/>
                <a:sym typeface="75 Helvetica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4" name="Straight Connector 7"/>
          <p:cNvSpPr/>
          <p:nvPr/>
        </p:nvSpPr>
        <p:spPr>
          <a:xfrm flipV="1">
            <a:off x="0" y="899948"/>
            <a:ext cx="9144001" cy="27057"/>
          </a:xfrm>
          <a:prstGeom prst="line">
            <a:avLst/>
          </a:prstGeom>
          <a:solidFill>
            <a:srgbClr val="4F81BD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Title Text"/>
          <p:cNvSpPr txBox="1"/>
          <p:nvPr>
            <p:ph type="title"/>
          </p:nvPr>
        </p:nvSpPr>
        <p:spPr>
          <a:xfrm>
            <a:off x="1143000" y="0"/>
            <a:ext cx="7696200" cy="762000"/>
          </a:xfrm>
          <a:prstGeom prst="rect">
            <a:avLst/>
          </a:prstGeom>
        </p:spPr>
        <p:txBody>
          <a:bodyPr/>
          <a:lstStyle>
            <a:lvl1pPr algn="l" defTabSz="457200">
              <a:defRPr b="1" sz="2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Body Level One…"/>
          <p:cNvSpPr txBox="1"/>
          <p:nvPr>
            <p:ph type="body" idx="1"/>
          </p:nvPr>
        </p:nvSpPr>
        <p:spPr>
          <a:xfrm>
            <a:off x="457200" y="1066800"/>
            <a:ext cx="8229600" cy="528955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1pPr>
            <a:lvl2pPr marL="814387" indent="-357187"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2pPr>
            <a:lvl3pPr marL="1200150" indent="-285750"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3pPr>
            <a:lvl4pPr marL="1657350" indent="-285750"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4pPr>
            <a:lvl5pPr marL="2114550" indent="-285750" defTabSz="457200">
              <a:spcBef>
                <a:spcPts val="4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762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8888155" y="6611656"/>
            <a:ext cx="255846" cy="254283"/>
          </a:xfrm>
          <a:prstGeom prst="rect">
            <a:avLst/>
          </a:prstGeom>
        </p:spPr>
        <p:txBody>
          <a:bodyPr lIns="50940" tIns="50940" rIns="50940" bIns="50940" anchor="b"/>
          <a:lstStyle>
            <a:lvl1pPr defTabSz="457200">
              <a:defRPr sz="1000">
                <a:solidFill>
                  <a:srgbClr val="800000"/>
                </a:solidFill>
                <a:latin typeface="75 Helvetica Bold"/>
                <a:ea typeface="75 Helvetica Bold"/>
                <a:cs typeface="75 Helvetica Bold"/>
                <a:sym typeface="75 Helvetica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5" name="Straight Connector 7"/>
          <p:cNvSpPr/>
          <p:nvPr/>
        </p:nvSpPr>
        <p:spPr>
          <a:xfrm flipV="1">
            <a:off x="0" y="899948"/>
            <a:ext cx="9144001" cy="27057"/>
          </a:xfrm>
          <a:prstGeom prst="line">
            <a:avLst/>
          </a:prstGeom>
          <a:solidFill>
            <a:srgbClr val="4F81BD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9588" y="76200"/>
            <a:ext cx="777876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8888155" y="6611656"/>
            <a:ext cx="255846" cy="254283"/>
          </a:xfrm>
          <a:prstGeom prst="rect">
            <a:avLst/>
          </a:prstGeom>
        </p:spPr>
        <p:txBody>
          <a:bodyPr lIns="50940" tIns="50940" rIns="50940" bIns="50940" anchor="b"/>
          <a:lstStyle>
            <a:lvl1pPr defTabSz="457200">
              <a:defRPr sz="1000">
                <a:solidFill>
                  <a:srgbClr val="800000"/>
                </a:solidFill>
                <a:latin typeface="75 Helvetica Bold"/>
                <a:ea typeface="75 Helvetica Bold"/>
                <a:cs typeface="75 Helvetica Bold"/>
                <a:sym typeface="75 Helvetica 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4" name="Straight Connector 7"/>
          <p:cNvSpPr/>
          <p:nvPr/>
        </p:nvSpPr>
        <p:spPr>
          <a:xfrm flipV="1">
            <a:off x="0" y="899948"/>
            <a:ext cx="9144001" cy="27057"/>
          </a:xfrm>
          <a:prstGeom prst="line">
            <a:avLst/>
          </a:prstGeom>
          <a:solidFill>
            <a:srgbClr val="4F81BD"/>
          </a:solidFill>
          <a:ln w="203200">
            <a:solidFill>
              <a:srgbClr val="8090B0">
                <a:alpha val="5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Text Box 10"/>
          <p:cNvSpPr txBox="1"/>
          <p:nvPr/>
        </p:nvSpPr>
        <p:spPr>
          <a:xfrm>
            <a:off x="2819400" y="759023"/>
            <a:ext cx="6324600" cy="28882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r">
              <a:defRPr b="1" i="1" sz="1400">
                <a:solidFill>
                  <a:srgbClr val="C6D9F1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" name="Title Text"/>
          <p:cNvSpPr txBox="1"/>
          <p:nvPr>
            <p:ph type="title"/>
          </p:nvPr>
        </p:nvSpPr>
        <p:spPr>
          <a:xfrm>
            <a:off x="892969" y="2268141"/>
            <a:ext cx="7358064" cy="2321719"/>
          </a:xfrm>
          <a:prstGeom prst="rect">
            <a:avLst/>
          </a:prstGeom>
        </p:spPr>
        <p:txBody>
          <a:bodyPr/>
          <a:lstStyle>
            <a:lvl1pPr algn="l" defTabSz="457200">
              <a:defRPr b="1" sz="2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30260" y="6404292"/>
            <a:ext cx="256541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amework Development &amp;Status"/>
          <p:cNvSpPr txBox="1"/>
          <p:nvPr>
            <p:ph type="title"/>
          </p:nvPr>
        </p:nvSpPr>
        <p:spPr>
          <a:xfrm>
            <a:off x="487240" y="2273300"/>
            <a:ext cx="8169520" cy="749156"/>
          </a:xfrm>
          <a:prstGeom prst="rect">
            <a:avLst/>
          </a:prstGeom>
        </p:spPr>
        <p:txBody>
          <a:bodyPr/>
          <a:lstStyle>
            <a:lvl1pPr defTabSz="694944">
              <a:defRPr sz="2128"/>
            </a:lvl1pPr>
          </a:lstStyle>
          <a:p>
            <a:pPr/>
            <a:r>
              <a:t>T-infinity: The Dependency Inversion Principle for Rapid and Sustainable Multidisciplinary Software Development </a:t>
            </a:r>
          </a:p>
        </p:txBody>
      </p:sp>
      <p:sp>
        <p:nvSpPr>
          <p:cNvPr id="176" name="Rectangle 15"/>
          <p:cNvSpPr txBox="1"/>
          <p:nvPr>
            <p:ph type="sldNum" sz="quarter" idx="2"/>
          </p:nvPr>
        </p:nvSpPr>
        <p:spPr>
          <a:xfrm>
            <a:off x="8512028" y="6561944"/>
            <a:ext cx="174772" cy="226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August 2017"/>
          <p:cNvSpPr txBox="1"/>
          <p:nvPr>
            <p:ph type="body" sz="half" idx="1"/>
          </p:nvPr>
        </p:nvSpPr>
        <p:spPr>
          <a:xfrm>
            <a:off x="-660400" y="3572655"/>
            <a:ext cx="10464800" cy="128270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ctr" defTabSz="268731">
              <a:spcBef>
                <a:spcPts val="0"/>
              </a:spcBef>
              <a:buSzTx/>
              <a:buNone/>
              <a:defRPr sz="170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Matthew D. O’Connell, Cameron T. Druyor, Kyle B. Thompson, Kevin E. Jacobson, </a:t>
            </a:r>
          </a:p>
          <a:p>
            <a:pPr marL="0" indent="0" algn="ctr" defTabSz="268731">
              <a:spcBef>
                <a:spcPts val="0"/>
              </a:spcBef>
              <a:buSzTx/>
              <a:buNone/>
              <a:defRPr sz="170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W. Kyle Anderson, Eric J. Nielsen, Jan-Reneé Carlson, Michael A. Park, William T. Jones, </a:t>
            </a:r>
          </a:p>
          <a:p>
            <a:pPr marL="0" indent="0" algn="ctr" defTabSz="268731">
              <a:spcBef>
                <a:spcPts val="0"/>
              </a:spcBef>
              <a:buSzTx/>
              <a:buNone/>
              <a:defRPr sz="170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Robert T. Biedron, and Bil Kleb</a:t>
            </a:r>
            <a:br/>
            <a:r>
              <a:t>NASA Langley Research Center</a:t>
            </a:r>
          </a:p>
        </p:txBody>
      </p:sp>
      <p:sp>
        <p:nvSpPr>
          <p:cNvPr id="178" name="Xinyu Zhang…"/>
          <p:cNvSpPr txBox="1"/>
          <p:nvPr/>
        </p:nvSpPr>
        <p:spPr>
          <a:xfrm>
            <a:off x="-660400" y="51435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584200"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Xinyu Zhang</a:t>
            </a:r>
          </a:p>
          <a:p>
            <a:pPr algn="ctr" defTabSz="584200"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Analytical Mechanics Associates, Inc.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9" name="graph-with-application.pdf" descr="graph-with-application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5800" y="1303364"/>
            <a:ext cx="8089900" cy="521647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Dependency Inversion"/>
          <p:cNvSpPr txBox="1"/>
          <p:nvPr/>
        </p:nvSpPr>
        <p:spPr>
          <a:xfrm>
            <a:off x="11430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800"/>
            </a:lvl1pPr>
          </a:lstStyle>
          <a:p>
            <a:pPr/>
            <a:r>
              <a:t>Applications Use Abstractions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15"/>
          <p:cNvSpPr txBox="1"/>
          <p:nvPr>
            <p:ph type="sldNum" sz="quarter" idx="2"/>
          </p:nvPr>
        </p:nvSpPr>
        <p:spPr>
          <a:xfrm>
            <a:off x="8897519" y="6611656"/>
            <a:ext cx="246482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3" name="graph-application-only.pdf" descr="graph-application-onl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434" y="2234923"/>
            <a:ext cx="6850757" cy="367771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Dependency Inversion"/>
          <p:cNvSpPr txBox="1"/>
          <p:nvPr/>
        </p:nvSpPr>
        <p:spPr>
          <a:xfrm>
            <a:off x="8763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800"/>
            </a:lvl1pPr>
          </a:lstStyle>
          <a:p>
            <a:pPr/>
            <a:r>
              <a:t>Applications Don’t “Know” About Plugins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7" name="Dependency Inversion"/>
          <p:cNvSpPr txBox="1"/>
          <p:nvPr/>
        </p:nvSpPr>
        <p:spPr>
          <a:xfrm>
            <a:off x="11430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800"/>
            </a:lvl1pPr>
          </a:lstStyle>
          <a:p>
            <a:pPr/>
            <a:r>
              <a:t>T-infinity is Only Abstractions</a:t>
            </a:r>
          </a:p>
        </p:txBody>
      </p:sp>
      <p:pic>
        <p:nvPicPr>
          <p:cNvPr id="268" name="t-inf-graphs.pdf" descr="t-inf-graphs.pdf"/>
          <p:cNvPicPr>
            <a:picLocks noChangeAspect="1"/>
          </p:cNvPicPr>
          <p:nvPr/>
        </p:nvPicPr>
        <p:blipFill>
          <a:blip r:embed="rId2">
            <a:extLst/>
          </a:blip>
          <a:srcRect l="0" t="54" r="0" b="54"/>
          <a:stretch>
            <a:fillRect/>
          </a:stretch>
        </p:blipFill>
        <p:spPr>
          <a:xfrm>
            <a:off x="1841500" y="1828800"/>
            <a:ext cx="5803900" cy="402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t-inf-logo-black.png" descr="t-inf-logo-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4650" y="3587253"/>
            <a:ext cx="1143000" cy="508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2" name="Dependency Inversion"/>
          <p:cNvSpPr txBox="1"/>
          <p:nvPr/>
        </p:nvSpPr>
        <p:spPr>
          <a:xfrm>
            <a:off x="1143000" y="152400"/>
            <a:ext cx="7696200" cy="47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500"/>
            </a:lvl1pPr>
          </a:lstStyle>
          <a:p>
            <a:pPr/>
            <a:r>
              <a:t>Flexible Uses: Adapt Existing Data Structures</a:t>
            </a:r>
          </a:p>
        </p:txBody>
      </p:sp>
      <p:pic>
        <p:nvPicPr>
          <p:cNvPr id="273" name="legacy-use-case.pdf" descr="legacy-use-cas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17700" y="2590513"/>
            <a:ext cx="5803900" cy="167697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Legacy applications can adapt existing data structures to leverage desired features.…"/>
          <p:cNvSpPr txBox="1"/>
          <p:nvPr/>
        </p:nvSpPr>
        <p:spPr>
          <a:xfrm>
            <a:off x="227330" y="4659376"/>
            <a:ext cx="8694388" cy="1414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Legacy applications can adapt existing data structures to leverage desired features.</a:t>
            </a:r>
          </a:p>
          <a:p>
            <a:pPr marL="342900" indent="-342900" defTabSz="457200"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T-infinity interfaces are not a framework.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7" name="Dependency Inversion"/>
          <p:cNvSpPr txBox="1"/>
          <p:nvPr/>
        </p:nvSpPr>
        <p:spPr>
          <a:xfrm>
            <a:off x="325536" y="152400"/>
            <a:ext cx="8513664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500"/>
            </a:lvl1pPr>
          </a:lstStyle>
          <a:p>
            <a:pPr/>
            <a:r>
              <a:t>Flexible Uses: Cohesive Orchestrating Applications</a:t>
            </a:r>
          </a:p>
        </p:txBody>
      </p:sp>
      <p:pic>
        <p:nvPicPr>
          <p:cNvPr id="278" name="python-use-case.pdf" descr="python-use-cas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17700" y="1765013"/>
            <a:ext cx="5803900" cy="1676974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he interfaces are designed to be independent, yet collaborative.…"/>
          <p:cNvSpPr txBox="1"/>
          <p:nvPr/>
        </p:nvSpPr>
        <p:spPr>
          <a:xfrm>
            <a:off x="227330" y="4659376"/>
            <a:ext cx="8554961" cy="1415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The interfaces are designed to be independent, yet collaborative.</a:t>
            </a:r>
          </a:p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The output of one interface is the input of another.  </a:t>
            </a:r>
          </a:p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Orchestrating applications can be written without adapting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Easy Comparisons"/>
          <p:cNvSpPr txBox="1"/>
          <p:nvPr/>
        </p:nvSpPr>
        <p:spPr>
          <a:xfrm>
            <a:off x="9652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Simple Application: Steady State CFD</a:t>
            </a:r>
          </a:p>
        </p:txBody>
      </p:sp>
      <p:pic>
        <p:nvPicPr>
          <p:cNvPr id="283" name="app-simple.pdf" descr="app-simpl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816" y="1869849"/>
            <a:ext cx="7530453" cy="4042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Easy Comparisons"/>
          <p:cNvSpPr txBox="1"/>
          <p:nvPr/>
        </p:nvSpPr>
        <p:spPr>
          <a:xfrm>
            <a:off x="9652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Simple Application: Steady State CFD</a:t>
            </a:r>
          </a:p>
        </p:txBody>
      </p:sp>
      <p:pic>
        <p:nvPicPr>
          <p:cNvPr id="287" name="deps.pdf" descr="dep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684" y="1247834"/>
            <a:ext cx="41402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treamlines.png" descr="streamlines.png"/>
          <p:cNvPicPr>
            <a:picLocks noChangeAspect="1"/>
          </p:cNvPicPr>
          <p:nvPr/>
        </p:nvPicPr>
        <p:blipFill>
          <a:blip r:embed="rId3">
            <a:extLst/>
          </a:blip>
          <a:srcRect l="924" t="0" r="924" b="28682"/>
          <a:stretch>
            <a:fillRect/>
          </a:stretch>
        </p:blipFill>
        <p:spPr>
          <a:xfrm>
            <a:off x="538079" y="2365434"/>
            <a:ext cx="5264177" cy="3587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9" name="Inviscid Analysis…"/>
          <p:cNvSpPr txBox="1"/>
          <p:nvPr>
            <p:ph type="body" sz="quarter" idx="4294967295"/>
          </p:nvPr>
        </p:nvSpPr>
        <p:spPr>
          <a:xfrm>
            <a:off x="5846362" y="3695700"/>
            <a:ext cx="3500838" cy="1383094"/>
          </a:xfrm>
          <a:prstGeom prst="rect">
            <a:avLst/>
          </a:prstGeom>
        </p:spPr>
        <p:txBody>
          <a:bodyPr/>
          <a:lstStyle/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Inviscid Analysis</a:t>
            </a:r>
            <a:endParaRPr sz="200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Fluid Solver: FUN3D</a:t>
            </a:r>
            <a:endParaRPr sz="200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Visualization &amp; Preprocessing: Parfait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2" name="Easy Comparisons"/>
          <p:cNvSpPr txBox="1"/>
          <p:nvPr/>
        </p:nvSpPr>
        <p:spPr>
          <a:xfrm>
            <a:off x="9652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Simple Application: Steady State CFD</a:t>
            </a:r>
          </a:p>
        </p:txBody>
      </p:sp>
      <p:pic>
        <p:nvPicPr>
          <p:cNvPr id="293" name="Screen Shot 2018-06-06 at 1.47.41 PM.png" descr="Screen Shot 2018-06-06 at 1.47.41 PM.png"/>
          <p:cNvPicPr>
            <a:picLocks noChangeAspect="1"/>
          </p:cNvPicPr>
          <p:nvPr/>
        </p:nvPicPr>
        <p:blipFill>
          <a:blip r:embed="rId2">
            <a:extLst/>
          </a:blip>
          <a:srcRect l="1036" t="3747" r="3887" b="4135"/>
          <a:stretch>
            <a:fillRect/>
          </a:stretch>
        </p:blipFill>
        <p:spPr>
          <a:xfrm>
            <a:off x="176609" y="2110440"/>
            <a:ext cx="8693697" cy="296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Easy Comparisons"/>
          <p:cNvSpPr txBox="1"/>
          <p:nvPr/>
        </p:nvSpPr>
        <p:spPr>
          <a:xfrm>
            <a:off x="10033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Pick and choose: Overset</a:t>
            </a:r>
          </a:p>
        </p:txBody>
      </p:sp>
      <p:pic>
        <p:nvPicPr>
          <p:cNvPr id="297" name="app-overset.pdf" descr="app-overse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1437" y="1981338"/>
            <a:ext cx="6984103" cy="3749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overset-overview.png" descr="overset-overview.png"/>
          <p:cNvPicPr>
            <a:picLocks noChangeAspect="1"/>
          </p:cNvPicPr>
          <p:nvPr/>
        </p:nvPicPr>
        <p:blipFill>
          <a:blip r:embed="rId2">
            <a:extLst/>
          </a:blip>
          <a:srcRect l="26966" t="3643" r="26966" b="8043"/>
          <a:stretch>
            <a:fillRect/>
          </a:stretch>
        </p:blipFill>
        <p:spPr>
          <a:xfrm>
            <a:off x="709382" y="1141154"/>
            <a:ext cx="2223944" cy="566847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01" name="Two domain overset:…"/>
          <p:cNvSpPr txBox="1"/>
          <p:nvPr>
            <p:ph type="body" sz="quarter" idx="4294967295"/>
          </p:nvPr>
        </p:nvSpPr>
        <p:spPr>
          <a:xfrm>
            <a:off x="5122462" y="1243403"/>
            <a:ext cx="3500838" cy="2359605"/>
          </a:xfrm>
          <a:prstGeom prst="rect">
            <a:avLst/>
          </a:prstGeom>
        </p:spPr>
        <p:txBody>
          <a:bodyPr/>
          <a:lstStyle/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Two domain overset:</a:t>
            </a:r>
            <a:endParaRPr sz="200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Fluid Solver: HyperSolve (Prototype Finite Volume)</a:t>
            </a:r>
            <a:endParaRPr sz="200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Domain Assembler: YOGA</a:t>
            </a:r>
            <a:endParaRPr sz="2000"/>
          </a:p>
          <a:p>
            <a:pPr marL="200016" indent="-200016" defTabSz="262878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Visualization &amp; Preprocessing: Parfait</a:t>
            </a:r>
          </a:p>
        </p:txBody>
      </p:sp>
      <p:sp>
        <p:nvSpPr>
          <p:cNvPr id="302" name="Easy Comparisons"/>
          <p:cNvSpPr txBox="1"/>
          <p:nvPr/>
        </p:nvSpPr>
        <p:spPr>
          <a:xfrm>
            <a:off x="11303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Pick and choose: Overset</a:t>
            </a:r>
          </a:p>
        </p:txBody>
      </p:sp>
      <p:pic>
        <p:nvPicPr>
          <p:cNvPr id="303" name="deps.pdf" descr="dep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7359" y="3755554"/>
            <a:ext cx="4597401" cy="2956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5"/>
          <p:cNvSpPr txBox="1"/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CFD 2030 Vision Re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CFD 2030 Vision Report</a:t>
            </a:r>
          </a:p>
        </p:txBody>
      </p:sp>
      <p:sp>
        <p:nvSpPr>
          <p:cNvPr id="182" name="“NASA should develop and maintain an integrated simulation and software development infrastructure to enable rapid CFD technology maturation.”    - CFD 2030 Vision Report PR #2…"/>
          <p:cNvSpPr txBox="1"/>
          <p:nvPr>
            <p:ph type="body" idx="1"/>
          </p:nvPr>
        </p:nvSpPr>
        <p:spPr>
          <a:xfrm>
            <a:off x="457200" y="1473199"/>
            <a:ext cx="8229601" cy="4525965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“NASA should develop and maintain an integrated simulation and software development infrastructure to enable rapid CFD technology maturation.”</a:t>
            </a:r>
            <a:br/>
            <a:r>
              <a:rPr i="0"/>
              <a:t>   - CFD 2030 Vision Report </a:t>
            </a:r>
            <a:r>
              <a:rPr i="0"/>
              <a:t>Programmatic Recommendation</a:t>
            </a:r>
            <a:r>
              <a:rPr i="0"/>
              <a:t> #2</a:t>
            </a:r>
          </a:p>
          <a:p>
            <a:pPr/>
          </a:p>
          <a:p>
            <a:pPr/>
            <a:r>
              <a:t>We are attempting to guide new software development efforts</a:t>
            </a:r>
            <a:r>
              <a:rPr i="1"/>
              <a:t> and </a:t>
            </a:r>
            <a:r>
              <a:t>add benefits to existing software tools keeping this recommendation in mind.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Easy Comparisons"/>
          <p:cNvSpPr txBox="1"/>
          <p:nvPr/>
        </p:nvSpPr>
        <p:spPr>
          <a:xfrm>
            <a:off x="9271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Pick and choose: Overset</a:t>
            </a:r>
          </a:p>
        </p:txBody>
      </p:sp>
      <p:pic>
        <p:nvPicPr>
          <p:cNvPr id="307" name="Screen Shot 2018-06-06 at 2.00.36 PM.png" descr="Screen Shot 2018-06-06 at 2.00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82888"/>
            <a:ext cx="9144000" cy="3144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Easy Comparisons"/>
          <p:cNvSpPr txBox="1"/>
          <p:nvPr/>
        </p:nvSpPr>
        <p:spPr>
          <a:xfrm>
            <a:off x="1143000" y="0"/>
            <a:ext cx="7696200" cy="67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pPr>
            <a:r>
              <a:t>Pick and choose:</a:t>
            </a:r>
            <a:br/>
            <a:r>
              <a:t>Mesh Adaptation</a:t>
            </a:r>
          </a:p>
        </p:txBody>
      </p:sp>
      <p:pic>
        <p:nvPicPr>
          <p:cNvPr id="311" name="app-adaptation.pdf" descr="app-adaptation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35125" y="1807130"/>
            <a:ext cx="7499350" cy="402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4" name="onera02-wing.png" descr="onera02-w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599" y="1267651"/>
            <a:ext cx="3636793" cy="277021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15" name="grid-wing-19.png" descr="grid-wing-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2963" y="1267652"/>
            <a:ext cx="3636630" cy="27700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16" name="Mach hessian to metric based adaptation.…"/>
          <p:cNvSpPr txBox="1"/>
          <p:nvPr>
            <p:ph type="body" sz="quarter" idx="4294967295"/>
          </p:nvPr>
        </p:nvSpPr>
        <p:spPr>
          <a:xfrm>
            <a:off x="5188148" y="4298996"/>
            <a:ext cx="3736260" cy="1856889"/>
          </a:xfrm>
          <a:prstGeom prst="rect">
            <a:avLst/>
          </a:prstGeom>
        </p:spPr>
        <p:txBody>
          <a:bodyPr/>
          <a:lstStyle/>
          <a:p>
            <a:pPr marL="208268" indent="-208268" defTabSz="273723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Mach Hessian to metric based adaptation.</a:t>
            </a:r>
            <a:endParaRPr sz="2000"/>
          </a:p>
          <a:p>
            <a:pPr marL="208268" indent="-208268" defTabSz="273723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Solver: SFE</a:t>
            </a:r>
          </a:p>
          <a:p>
            <a:pPr marL="208268" indent="-208268" defTabSz="273723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Adaptation, Visualization, Preprocessing: Refine</a:t>
            </a:r>
          </a:p>
          <a:p>
            <a:pPr marL="208268" indent="-208268" defTabSz="273723">
              <a:spcBef>
                <a:spcPts val="1800"/>
              </a:spcBef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Access to CAD via EGADS lite.</a:t>
            </a:r>
          </a:p>
        </p:txBody>
      </p:sp>
      <p:sp>
        <p:nvSpPr>
          <p:cNvPr id="317" name="Easy Comparisons"/>
          <p:cNvSpPr txBox="1"/>
          <p:nvPr/>
        </p:nvSpPr>
        <p:spPr>
          <a:xfrm>
            <a:off x="11430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Pick and choose:  Mesh Adaptation</a:t>
            </a:r>
          </a:p>
        </p:txBody>
      </p:sp>
      <p:pic>
        <p:nvPicPr>
          <p:cNvPr id="318" name="deps.pdf" descr="deps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19110" y="4283755"/>
            <a:ext cx="3178775" cy="2269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1" name="Easy Comparisons"/>
          <p:cNvSpPr txBox="1"/>
          <p:nvPr/>
        </p:nvSpPr>
        <p:spPr>
          <a:xfrm>
            <a:off x="11430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Pick and choose:  Mesh Adaptation</a:t>
            </a:r>
          </a:p>
        </p:txBody>
      </p:sp>
      <p:pic>
        <p:nvPicPr>
          <p:cNvPr id="322" name="Screen Shot 2018-06-06 at 2.01.19 PM.png" descr="Screen Shot 2018-06-06 at 2.01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24504"/>
            <a:ext cx="9144000" cy="4661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Rectangle 2"/>
          <p:cNvSpPr txBox="1"/>
          <p:nvPr/>
        </p:nvSpPr>
        <p:spPr>
          <a:xfrm>
            <a:off x="522138" y="152399"/>
            <a:ext cx="598547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Pick and choose:  Fluid Structures Interaction</a:t>
            </a:r>
          </a:p>
        </p:txBody>
      </p:sp>
      <p:pic>
        <p:nvPicPr>
          <p:cNvPr id="326" name="app-fsi.pdf" descr="app-fs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025" y="1802556"/>
            <a:ext cx="7499350" cy="402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Static structural deflection…"/>
          <p:cNvSpPr txBox="1"/>
          <p:nvPr>
            <p:ph type="body" sz="quarter" idx="4294967295"/>
          </p:nvPr>
        </p:nvSpPr>
        <p:spPr>
          <a:xfrm>
            <a:off x="4800565" y="1278626"/>
            <a:ext cx="4518112" cy="1965546"/>
          </a:xfrm>
          <a:prstGeom prst="rect">
            <a:avLst/>
          </a:prstGeom>
        </p:spPr>
        <p:txBody>
          <a:bodyPr/>
          <a:lstStyle/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Static structural deflection</a:t>
            </a:r>
            <a:endParaRPr sz="1360"/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Solver: HyperSolve</a:t>
            </a:r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Loads Transfer: FunToFem</a:t>
            </a:r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Structural Solver: TACS</a:t>
            </a:r>
            <a:endParaRPr sz="1360"/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Volume mesh deformed: FUN3D libMeshDef</a:t>
            </a:r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Visualization &amp; Preprocessing: Parfait</a:t>
            </a:r>
          </a:p>
        </p:txBody>
      </p:sp>
      <p:sp>
        <p:nvSpPr>
          <p:cNvPr id="330" name="Rectangle 2"/>
          <p:cNvSpPr txBox="1"/>
          <p:nvPr/>
        </p:nvSpPr>
        <p:spPr>
          <a:xfrm>
            <a:off x="1219200" y="152400"/>
            <a:ext cx="4572000" cy="67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Calibri"/>
                <a:ea typeface="Calibri"/>
                <a:cs typeface="Calibri"/>
                <a:sym typeface="Calibri"/>
              </a:defRPr>
            </a:pPr>
            <a:r>
              <a:t>Pick and choose:</a:t>
            </a:r>
            <a:br/>
            <a:r>
              <a:t>Fluid Structures Interaction</a:t>
            </a:r>
          </a:p>
        </p:txBody>
      </p:sp>
      <p:pic>
        <p:nvPicPr>
          <p:cNvPr id="331" name="deps.pdf" descr="deps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268892" y="3855334"/>
            <a:ext cx="4633723" cy="2942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475376"/>
            <a:ext cx="4465074" cy="292608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Static structural deflection…"/>
          <p:cNvSpPr txBox="1"/>
          <p:nvPr>
            <p:ph type="body" sz="quarter" idx="4294967295"/>
          </p:nvPr>
        </p:nvSpPr>
        <p:spPr>
          <a:xfrm>
            <a:off x="4800565" y="1278626"/>
            <a:ext cx="4518112" cy="1965546"/>
          </a:xfrm>
          <a:prstGeom prst="rect">
            <a:avLst/>
          </a:prstGeom>
        </p:spPr>
        <p:txBody>
          <a:bodyPr/>
          <a:lstStyle/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Static structural deflection</a:t>
            </a:r>
            <a:endParaRPr sz="1360"/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Solver: HyperSolve</a:t>
            </a:r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Loads Transfer: FunToFem</a:t>
            </a:r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Structural Solver: TACS</a:t>
            </a:r>
            <a:endParaRPr sz="1360"/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Volume mesh deformed: FUN3D libMeshDef</a:t>
            </a:r>
          </a:p>
          <a:p>
            <a:pPr marL="135011" indent="-135011" defTabSz="177444">
              <a:lnSpc>
                <a:spcPct val="90000"/>
              </a:lnSpc>
              <a:spcBef>
                <a:spcPts val="1200"/>
              </a:spcBef>
              <a:defRPr sz="1280">
                <a:latin typeface="+mj-lt"/>
                <a:ea typeface="+mj-ea"/>
                <a:cs typeface="+mj-cs"/>
                <a:sym typeface="Helvetica"/>
              </a:defRPr>
            </a:pPr>
            <a:r>
              <a:t>Visualization &amp; Preprocessing: Parfait</a:t>
            </a:r>
          </a:p>
        </p:txBody>
      </p:sp>
      <p:sp>
        <p:nvSpPr>
          <p:cNvPr id="336" name="Rectangle 2"/>
          <p:cNvSpPr txBox="1"/>
          <p:nvPr/>
        </p:nvSpPr>
        <p:spPr>
          <a:xfrm>
            <a:off x="1219200" y="152400"/>
            <a:ext cx="4572000" cy="67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Calibri"/>
                <a:ea typeface="Calibri"/>
                <a:cs typeface="Calibri"/>
                <a:sym typeface="Calibri"/>
              </a:defRPr>
            </a:pPr>
            <a:r>
              <a:t>Pick and choose:</a:t>
            </a:r>
            <a:br/>
            <a:r>
              <a:t>Fluid Structures Interaction</a:t>
            </a:r>
          </a:p>
        </p:txBody>
      </p:sp>
      <p:pic>
        <p:nvPicPr>
          <p:cNvPr id="337" name="deps.pdf" descr="deps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268892" y="3855334"/>
            <a:ext cx="4633723" cy="2942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hs.png" descr="hs.png"/>
          <p:cNvPicPr>
            <a:picLocks noChangeAspect="1"/>
          </p:cNvPicPr>
          <p:nvPr/>
        </p:nvPicPr>
        <p:blipFill>
          <a:blip r:embed="rId3">
            <a:extLst/>
          </a:blip>
          <a:srcRect l="7163" t="0" r="7163" b="0"/>
          <a:stretch>
            <a:fillRect/>
          </a:stretch>
        </p:blipFill>
        <p:spPr>
          <a:xfrm>
            <a:off x="228600" y="1684697"/>
            <a:ext cx="4465074" cy="250744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Easy Comparisons"/>
          <p:cNvSpPr txBox="1"/>
          <p:nvPr/>
        </p:nvSpPr>
        <p:spPr>
          <a:xfrm>
            <a:off x="1143000" y="0"/>
            <a:ext cx="7696200" cy="67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pPr>
            <a:r>
              <a:t>Pick and choose:</a:t>
            </a:r>
            <a:br/>
            <a:r>
              <a:t>Fluid Structures Interaction</a:t>
            </a:r>
          </a:p>
        </p:txBody>
      </p:sp>
      <p:pic>
        <p:nvPicPr>
          <p:cNvPr id="342" name="deps.pdf" descr="dep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3870" y="3834876"/>
            <a:ext cx="4720260" cy="2997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tatic structural deflection…"/>
          <p:cNvSpPr txBox="1"/>
          <p:nvPr/>
        </p:nvSpPr>
        <p:spPr>
          <a:xfrm>
            <a:off x="4800565" y="1278626"/>
            <a:ext cx="4518112" cy="23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Static structural deflection</a:t>
            </a:r>
            <a:endParaRPr sz="1700"/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Solver: SFE</a:t>
            </a:r>
            <a:endParaRPr sz="1700"/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Loads Transfer: FunToFem</a:t>
            </a:r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Structural Solver: TACS</a:t>
            </a:r>
            <a:endParaRPr sz="1700"/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Volume mesh deformed: FUN3D libMeshDef</a:t>
            </a:r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Visualization &amp; Preprocessing: Parfait</a:t>
            </a:r>
          </a:p>
        </p:txBody>
      </p:sp>
      <p:pic>
        <p:nvPicPr>
          <p:cNvPr id="34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447800"/>
            <a:ext cx="4465080" cy="292608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Easy Comparisons"/>
          <p:cNvSpPr txBox="1"/>
          <p:nvPr/>
        </p:nvSpPr>
        <p:spPr>
          <a:xfrm>
            <a:off x="1143000" y="0"/>
            <a:ext cx="7696200" cy="67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pPr>
            <a:r>
              <a:t>Pick and choose:</a:t>
            </a:r>
            <a:br/>
            <a:r>
              <a:t>Fluid Structures Interaction</a:t>
            </a:r>
          </a:p>
        </p:txBody>
      </p:sp>
      <p:pic>
        <p:nvPicPr>
          <p:cNvPr id="348" name="deps.pdf" descr="dep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3870" y="3834876"/>
            <a:ext cx="4720260" cy="2997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tatic structural deflection…"/>
          <p:cNvSpPr txBox="1"/>
          <p:nvPr/>
        </p:nvSpPr>
        <p:spPr>
          <a:xfrm>
            <a:off x="4800565" y="1278626"/>
            <a:ext cx="4518112" cy="23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Static structural deflection</a:t>
            </a:r>
            <a:endParaRPr sz="1700"/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Solver: SFE</a:t>
            </a:r>
            <a:endParaRPr sz="1700"/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Loads Transfer: FunToFem</a:t>
            </a:r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Structural Solver: TACS</a:t>
            </a:r>
            <a:endParaRPr sz="1700"/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Volume mesh deformed: FUN3D libMeshDef</a:t>
            </a:r>
          </a:p>
          <a:p>
            <a:pPr marL="168763" indent="-168763" defTabSz="221806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600"/>
            </a:pPr>
            <a:r>
              <a:t>Visualization &amp; Preprocessing: Parfait</a:t>
            </a:r>
          </a:p>
        </p:txBody>
      </p:sp>
      <p:pic>
        <p:nvPicPr>
          <p:cNvPr id="350" name="sfe.png" descr="sfe.png"/>
          <p:cNvPicPr>
            <a:picLocks noChangeAspect="1"/>
          </p:cNvPicPr>
          <p:nvPr/>
        </p:nvPicPr>
        <p:blipFill>
          <a:blip r:embed="rId3">
            <a:extLst/>
          </a:blip>
          <a:srcRect l="5895" t="0" r="5895" b="0"/>
          <a:stretch>
            <a:fillRect/>
          </a:stretch>
        </p:blipFill>
        <p:spPr>
          <a:xfrm>
            <a:off x="228599" y="1693163"/>
            <a:ext cx="4465080" cy="243535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3" name="Easy Comparisons"/>
          <p:cNvSpPr txBox="1"/>
          <p:nvPr/>
        </p:nvSpPr>
        <p:spPr>
          <a:xfrm>
            <a:off x="1054100" y="195579"/>
            <a:ext cx="769620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Pick and choose:  Fluid Structures Interaction</a:t>
            </a:r>
          </a:p>
        </p:txBody>
      </p:sp>
      <p:pic>
        <p:nvPicPr>
          <p:cNvPr id="354" name="Screen Shot 2018-06-06 at 2.03.41 PM.png" descr="Screen Shot 2018-06-06 at 2.03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28454"/>
            <a:ext cx="9144000" cy="5487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5"/>
          <p:cNvSpPr txBox="1"/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86" name="Desire: Analysis and design of complex, multi-physics engineering problem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200"/>
            </a:pP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Software should scale!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200"/>
            </a:pPr>
            <a:r>
              <a:t>Scale with computer resources.  (Parallel Scalability)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200"/>
            </a:pPr>
            <a:r>
              <a:t>Scale with human resources.  (Human Scalability)</a:t>
            </a:r>
          </a:p>
          <a:p>
            <a:pPr lvl="1" marL="0" indent="457200">
              <a:lnSpc>
                <a:spcPct val="80000"/>
              </a:lnSpc>
              <a:spcBef>
                <a:spcPts val="500"/>
              </a:spcBef>
              <a:buSzTx/>
              <a:buNone/>
              <a:defRPr sz="2200"/>
            </a:pP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Challenges: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200"/>
            </a:pPr>
            <a:r>
              <a:t>Problems are so complex, no one can be an expert in every aspect.  </a:t>
            </a:r>
          </a:p>
          <a:p>
            <a:pPr lvl="1" marL="742950" indent="-285750">
              <a:lnSpc>
                <a:spcPct val="80000"/>
              </a:lnSpc>
              <a:spcBef>
                <a:spcPts val="500"/>
              </a:spcBef>
              <a:defRPr sz="2200"/>
            </a:pPr>
            <a:r>
              <a:t>Experts solving problems from a different domain of expertise is suboptimal.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Has someone else solved this software complexity problem?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7" name="Release deta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of Current Status</a:t>
            </a:r>
          </a:p>
        </p:txBody>
      </p:sp>
      <p:sp>
        <p:nvSpPr>
          <p:cNvPr id="358" name="T-infinity is being released this summer with Apache 2.0 licens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Finalizing Interfaces for solving steady state problems on vertex based unstructured grids.</a:t>
            </a:r>
          </a:p>
          <a:p>
            <a:pPr/>
            <a:r>
              <a:t>Reference plugin implementations exist for: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Mesh Pre-processing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Mesh Adaptation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Multiscale Metric Calculation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Loads Transfer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Fluid Solver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Structural Solver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Overset Domain Assembler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Mesh To Mesh Interpolation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Mesh Deformation</a:t>
            </a:r>
          </a:p>
          <a:p>
            <a:pPr lvl="1" marL="742950" indent="-285750">
              <a:spcBef>
                <a:spcPts val="300"/>
              </a:spcBef>
              <a:defRPr sz="1600"/>
            </a:pPr>
            <a:r>
              <a:t>Visualization</a:t>
            </a:r>
          </a:p>
          <a:p>
            <a:pPr/>
            <a:r>
              <a:t>A plugin adapter is being written for FUN3D and VULCAN.</a:t>
            </a:r>
          </a:p>
          <a:p>
            <a:pPr/>
            <a:r>
              <a:t>Interfaces and reference implementations for cell centered unstructured meshes are still under construction.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1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 defTabSz="457200">
              <a:defRPr b="1" sz="2800">
                <a:latin typeface="+mj-lt"/>
                <a:ea typeface="+mj-ea"/>
                <a:cs typeface="+mj-cs"/>
                <a:sym typeface="Helvetica"/>
              </a:defRPr>
            </a:pPr>
            <a:r>
              <a:t>Thank you!</a:t>
            </a:r>
          </a:p>
        </p:txBody>
      </p:sp>
      <p:sp>
        <p:nvSpPr>
          <p:cNvPr id="362" name="RCA and Hypersonics for funding this effort.…"/>
          <p:cNvSpPr txBox="1"/>
          <p:nvPr>
            <p:ph type="body" sz="quarter" idx="1"/>
          </p:nvPr>
        </p:nvSpPr>
        <p:spPr>
          <a:xfrm>
            <a:off x="669727" y="1629459"/>
            <a:ext cx="7804547" cy="885143"/>
          </a:xfrm>
          <a:prstGeom prst="rect">
            <a:avLst/>
          </a:prstGeom>
        </p:spPr>
        <p:txBody>
          <a:bodyPr/>
          <a:lstStyle/>
          <a:p>
            <a:pPr/>
            <a:r>
              <a:t>Revolutionary Computational Aerosciences and Hypersonics Technology Project for funding this effort.</a:t>
            </a:r>
          </a:p>
        </p:txBody>
      </p:sp>
      <p:sp>
        <p:nvSpPr>
          <p:cNvPr id="363" name="RCA and Hypersonics for funding this effort.…"/>
          <p:cNvSpPr txBox="1"/>
          <p:nvPr/>
        </p:nvSpPr>
        <p:spPr>
          <a:xfrm>
            <a:off x="669726" y="2575659"/>
            <a:ext cx="780454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 defTabSz="457200">
              <a:spcBef>
                <a:spcPts val="400"/>
              </a:spcBef>
              <a:buSzPct val="100000"/>
              <a:buFont typeface="Arial"/>
              <a:buChar char="•"/>
              <a:defRPr sz="2000"/>
            </a:lvl1pPr>
          </a:lstStyle>
          <a:p>
            <a:pPr/>
            <a:r>
              <a:t>And to those who have shared feedback!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Backup"/>
          <p:cNvSpPr txBox="1"/>
          <p:nvPr>
            <p:ph type="title"/>
          </p:nvPr>
        </p:nvSpPr>
        <p:spPr>
          <a:xfrm>
            <a:off x="892968" y="2268141"/>
            <a:ext cx="7358065" cy="2321719"/>
          </a:xfrm>
          <a:prstGeom prst="rect">
            <a:avLst/>
          </a:prstGeom>
        </p:spPr>
        <p:txBody>
          <a:bodyPr/>
          <a:lstStyle/>
          <a:p>
            <a:pPr/>
            <a:r>
              <a:t>Backup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ctangle 15"/>
          <p:cNvSpPr txBox="1"/>
          <p:nvPr>
            <p:ph type="sldNum" sz="quarter" idx="2"/>
          </p:nvPr>
        </p:nvSpPr>
        <p:spPr>
          <a:xfrm>
            <a:off x="8888155" y="6611656"/>
            <a:ext cx="25584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9" name="Dependency Inversion for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09446">
              <a:defRPr sz="2400"/>
            </a:lvl1pPr>
          </a:lstStyle>
          <a:p>
            <a:pPr/>
            <a:r>
              <a:t>Dependency Inversion for Research</a:t>
            </a:r>
          </a:p>
        </p:txBody>
      </p:sp>
      <p:sp>
        <p:nvSpPr>
          <p:cNvPr id="370" name="There is a clear separation from application developers using an interface, and research teams looking to implement it.…"/>
          <p:cNvSpPr txBox="1"/>
          <p:nvPr>
            <p:ph type="body" sz="half" idx="1"/>
          </p:nvPr>
        </p:nvSpPr>
        <p:spPr>
          <a:xfrm>
            <a:off x="457200" y="1066800"/>
            <a:ext cx="4151017" cy="5289550"/>
          </a:xfrm>
          <a:prstGeom prst="rect">
            <a:avLst/>
          </a:prstGeom>
        </p:spPr>
        <p:txBody>
          <a:bodyPr/>
          <a:lstStyle/>
          <a:p>
            <a:pPr marL="185641" indent="-185641" defTabSz="512045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There is a clear separation from application developers using an interface, and research teams looking to implement it.</a:t>
            </a:r>
            <a:endParaRPr sz="2400"/>
          </a:p>
          <a:p>
            <a:pPr marL="185641" indent="-185641" defTabSz="512045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Independent research teams can work on their own implementation, but by following the set interface they can all be interchanged for comparison.  </a:t>
            </a:r>
            <a:endParaRPr sz="2400"/>
          </a:p>
          <a:p>
            <a:pPr marL="185641" indent="-185641" defTabSz="512045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Technology improvements can be developed and tested in isolation without worrying about the complexity of the software that surrounds it.  </a:t>
            </a:r>
            <a:endParaRPr sz="2400"/>
          </a:p>
          <a:p>
            <a:pPr marL="185641" indent="-185641" defTabSz="512045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When the time comes, it is trivial to integrate that new technology into a larger body of work.</a:t>
            </a:r>
          </a:p>
        </p:txBody>
      </p:sp>
      <p:pic>
        <p:nvPicPr>
          <p:cNvPr id="371" name="research-multiples.pdf" descr="research-multip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8216" y="2040102"/>
            <a:ext cx="3921098" cy="2777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5"/>
          <p:cNvSpPr txBox="1"/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Borrow from Software Engineering	</a:t>
            </a:r>
          </a:p>
        </p:txBody>
      </p:sp>
      <p:sp>
        <p:nvSpPr>
          <p:cNvPr id="192" name="Text Placeholder 2"/>
          <p:cNvSpPr txBox="1"/>
          <p:nvPr>
            <p:ph type="body" idx="1"/>
          </p:nvPr>
        </p:nvSpPr>
        <p:spPr>
          <a:xfrm>
            <a:off x="381000" y="2630170"/>
            <a:ext cx="8229600" cy="42227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</a:p>
          <a:p>
            <a:pPr>
              <a:lnSpc>
                <a:spcPct val="80000"/>
              </a:lnSpc>
              <a:spcBef>
                <a:spcPts val="500"/>
              </a:spcBef>
              <a:defRPr sz="2200"/>
            </a:pPr>
            <a:r>
              <a:t>SOLI</a:t>
            </a:r>
            <a:r>
              <a:rPr>
                <a:solidFill>
                  <a:srgbClr val="FF0000"/>
                </a:solidFill>
              </a:rPr>
              <a:t>D</a:t>
            </a:r>
            <a:r>
              <a:t> Design Principles</a:t>
            </a:r>
          </a:p>
          <a:p>
            <a:pPr lvl="1" marL="742950" indent="-285750">
              <a:spcBef>
                <a:spcPts val="300"/>
              </a:spcBef>
              <a:defRPr b="1" sz="1600"/>
            </a:pPr>
            <a:r>
              <a:t>S</a:t>
            </a:r>
            <a:r>
              <a:rPr b="0"/>
              <a:t>ingle Responsibility Principle</a:t>
            </a:r>
          </a:p>
          <a:p>
            <a:pPr lvl="2" marL="1143000" indent="-228600">
              <a:spcBef>
                <a:spcPts val="300"/>
              </a:spcBef>
              <a:defRPr sz="1600"/>
            </a:pPr>
            <a:r>
              <a:t>Software entities should have only one reason to change.</a:t>
            </a:r>
          </a:p>
          <a:p>
            <a:pPr lvl="1" marL="742950" indent="-285750">
              <a:spcBef>
                <a:spcPts val="300"/>
              </a:spcBef>
              <a:defRPr b="1" sz="1600"/>
            </a:pPr>
            <a:r>
              <a:t>O</a:t>
            </a:r>
            <a:r>
              <a:rPr b="0"/>
              <a:t>pen Closed Principle</a:t>
            </a:r>
          </a:p>
          <a:p>
            <a:pPr lvl="2" marL="1143000" indent="-228600">
              <a:spcBef>
                <a:spcPts val="300"/>
              </a:spcBef>
              <a:defRPr sz="1600"/>
            </a:pPr>
            <a:r>
              <a:t>Software entities should be open for extension, but closed for modification.</a:t>
            </a:r>
          </a:p>
          <a:p>
            <a:pPr lvl="1" marL="742950" indent="-285750">
              <a:spcBef>
                <a:spcPts val="300"/>
              </a:spcBef>
              <a:defRPr b="1" sz="1600"/>
            </a:pPr>
            <a:r>
              <a:t>L</a:t>
            </a:r>
            <a:r>
              <a:rPr b="0"/>
              <a:t>iskov Substitution Principle</a:t>
            </a:r>
          </a:p>
          <a:p>
            <a:pPr lvl="2" marL="1143000" indent="-228600">
              <a:spcBef>
                <a:spcPts val="300"/>
              </a:spcBef>
              <a:defRPr sz="1600"/>
            </a:pPr>
            <a:r>
              <a:t>Subtypes must be substitutable for their base types.</a:t>
            </a:r>
          </a:p>
          <a:p>
            <a:pPr lvl="1" marL="742950" indent="-285750">
              <a:spcBef>
                <a:spcPts val="300"/>
              </a:spcBef>
              <a:defRPr b="1" sz="1600"/>
            </a:pPr>
            <a:r>
              <a:t>I</a:t>
            </a:r>
            <a:r>
              <a:rPr b="0"/>
              <a:t>nterface Segregation Principle</a:t>
            </a:r>
          </a:p>
          <a:p>
            <a:pPr lvl="2" marL="1143000" indent="-228600">
              <a:spcBef>
                <a:spcPts val="300"/>
              </a:spcBef>
              <a:defRPr sz="1600"/>
            </a:pPr>
            <a:r>
              <a:t>Clients should not be forced to depend on methods that they do not use.</a:t>
            </a:r>
          </a:p>
          <a:p>
            <a:pPr lvl="1" marL="742950" indent="-285750">
              <a:spcBef>
                <a:spcPts val="300"/>
              </a:spcBef>
              <a:defRPr b="1" sz="1600"/>
            </a:pPr>
            <a:r>
              <a:t>D</a:t>
            </a:r>
            <a:r>
              <a:rPr b="0"/>
              <a:t>ependency Inversion Principle</a:t>
            </a:r>
          </a:p>
        </p:txBody>
      </p:sp>
      <p:sp>
        <p:nvSpPr>
          <p:cNvPr id="193" name="Text Placeholder 2"/>
          <p:cNvSpPr txBox="1"/>
          <p:nvPr/>
        </p:nvSpPr>
        <p:spPr>
          <a:xfrm>
            <a:off x="381000" y="990600"/>
            <a:ext cx="8229600" cy="174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</a:p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Dependency Inversion Principle</a:t>
            </a:r>
          </a:p>
          <a:p>
            <a:pPr lvl="1" marL="742950" indent="-285750" defTabSz="4572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–"/>
              <a:defRPr i="1" sz="1800"/>
            </a:pPr>
            <a:r>
              <a:t>High-level modules should not depend on low-level modules. Both should depend on abstractions.</a:t>
            </a:r>
            <a:endParaRPr sz="2200"/>
          </a:p>
          <a:p>
            <a:pPr lvl="1" marL="742950" indent="-285750" defTabSz="4572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–"/>
              <a:defRPr i="1" sz="1800"/>
            </a:pPr>
            <a:r>
              <a:t>Abstractions should not depend on details. Details should depend on abstractions.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5"/>
          <p:cNvSpPr txBox="1"/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Borrow from Software Engineering	</a:t>
            </a:r>
          </a:p>
        </p:txBody>
      </p:sp>
      <p:sp>
        <p:nvSpPr>
          <p:cNvPr id="197" name="Text Placeholder 2"/>
          <p:cNvSpPr txBox="1"/>
          <p:nvPr/>
        </p:nvSpPr>
        <p:spPr>
          <a:xfrm>
            <a:off x="457200" y="2555747"/>
            <a:ext cx="8229600" cy="174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</a:p>
          <a:p>
            <a:pPr marL="342900" indent="-342900" defTabSz="4572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200"/>
            </a:pPr>
            <a:r>
              <a:t>Dependency Inversion Principle</a:t>
            </a:r>
          </a:p>
          <a:p>
            <a:pPr lvl="1" marL="742950" indent="-285750" defTabSz="4572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–"/>
              <a:defRPr i="1" sz="1800"/>
            </a:pPr>
            <a:r>
              <a:t>High-level modules should not depend on low-level modules. Both should depend on abstractions.</a:t>
            </a:r>
            <a:endParaRPr sz="2200"/>
          </a:p>
          <a:p>
            <a:pPr lvl="1" marL="742950" indent="-285750" defTabSz="4572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–"/>
              <a:defRPr i="1" sz="1800"/>
            </a:pPr>
            <a:r>
              <a:t>Abstractions should not depend on details. Details should depend on abstractions.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5"/>
          <p:cNvSpPr txBox="1"/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Dependency In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 Coupling</a:t>
            </a:r>
          </a:p>
        </p:txBody>
      </p:sp>
      <p:grpSp>
        <p:nvGrpSpPr>
          <p:cNvPr id="203" name="Low level detail"/>
          <p:cNvGrpSpPr/>
          <p:nvPr/>
        </p:nvGrpSpPr>
        <p:grpSpPr>
          <a:xfrm>
            <a:off x="3433980" y="1706714"/>
            <a:ext cx="892972" cy="892974"/>
            <a:chOff x="0" y="0"/>
            <a:chExt cx="892970" cy="892972"/>
          </a:xfrm>
        </p:grpSpPr>
        <p:sp>
          <p:nvSpPr>
            <p:cNvPr id="201" name="Square"/>
            <p:cNvSpPr/>
            <p:nvPr/>
          </p:nvSpPr>
          <p:spPr>
            <a:xfrm>
              <a:off x="0" y="-1"/>
              <a:ext cx="892971" cy="892974"/>
            </a:xfrm>
            <a:prstGeom prst="rect">
              <a:avLst/>
            </a:prstGeom>
            <a:solidFill>
              <a:srgbClr val="FFA3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</a:p>
          </p:txBody>
        </p:sp>
        <p:sp>
          <p:nvSpPr>
            <p:cNvPr id="202" name="Low level detail"/>
            <p:cNvSpPr txBox="1"/>
            <p:nvPr/>
          </p:nvSpPr>
          <p:spPr>
            <a:xfrm>
              <a:off x="0" y="182168"/>
              <a:ext cx="892971" cy="52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pPr/>
              <a:r>
                <a:t>Low level detail</a:t>
              </a:r>
            </a:p>
          </p:txBody>
        </p:sp>
      </p:grpSp>
      <p:grpSp>
        <p:nvGrpSpPr>
          <p:cNvPr id="206" name="High level code"/>
          <p:cNvGrpSpPr/>
          <p:nvPr/>
        </p:nvGrpSpPr>
        <p:grpSpPr>
          <a:xfrm>
            <a:off x="956695" y="1706714"/>
            <a:ext cx="892968" cy="892974"/>
            <a:chOff x="0" y="0"/>
            <a:chExt cx="892967" cy="892972"/>
          </a:xfrm>
        </p:grpSpPr>
        <p:sp>
          <p:nvSpPr>
            <p:cNvPr id="204" name="Square"/>
            <p:cNvSpPr/>
            <p:nvPr/>
          </p:nvSpPr>
          <p:spPr>
            <a:xfrm>
              <a:off x="0" y="-1"/>
              <a:ext cx="892968" cy="892974"/>
            </a:xfrm>
            <a:prstGeom prst="rect">
              <a:avLst/>
            </a:prstGeom>
            <a:solidFill>
              <a:srgbClr val="F779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</a:p>
          </p:txBody>
        </p:sp>
        <p:sp>
          <p:nvSpPr>
            <p:cNvPr id="205" name="High level code"/>
            <p:cNvSpPr txBox="1"/>
            <p:nvPr/>
          </p:nvSpPr>
          <p:spPr>
            <a:xfrm>
              <a:off x="0" y="67867"/>
              <a:ext cx="892968" cy="757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>
                <a:defRPr sz="1500"/>
              </a:pPr>
              <a:r>
                <a:t>High level </a:t>
              </a:r>
              <a:r>
                <a:t>concept</a:t>
              </a:r>
            </a:p>
          </p:txBody>
        </p:sp>
      </p:grpSp>
      <p:sp>
        <p:nvSpPr>
          <p:cNvPr id="207" name="Line"/>
          <p:cNvSpPr/>
          <p:nvPr/>
        </p:nvSpPr>
        <p:spPr>
          <a:xfrm>
            <a:off x="1873741" y="2148818"/>
            <a:ext cx="15361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8" name="Dependency"/>
          <p:cNvSpPr txBox="1"/>
          <p:nvPr/>
        </p:nvSpPr>
        <p:spPr>
          <a:xfrm>
            <a:off x="1962558" y="1826993"/>
            <a:ext cx="1253730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Dependency</a:t>
            </a:r>
          </a:p>
        </p:txBody>
      </p:sp>
      <p:sp>
        <p:nvSpPr>
          <p:cNvPr id="209" name="No!…"/>
          <p:cNvSpPr txBox="1"/>
          <p:nvPr/>
        </p:nvSpPr>
        <p:spPr>
          <a:xfrm>
            <a:off x="721496" y="4021982"/>
            <a:ext cx="2292153" cy="10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b="1" sz="1600">
                <a:solidFill>
                  <a:srgbClr val="B516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No! </a:t>
            </a:r>
          </a:p>
          <a:p>
            <a:pPr algn="ctr">
              <a:defRPr b="1" sz="1600">
                <a:latin typeface="Calibri"/>
                <a:ea typeface="Calibri"/>
                <a:cs typeface="Calibri"/>
                <a:sym typeface="Calibri"/>
              </a:defRPr>
            </a:pPr>
            <a:r>
              <a:t>Causes tight coupling, </a:t>
            </a:r>
          </a:p>
          <a:p>
            <a:pPr algn="ctr">
              <a:defRPr b="1" sz="1600">
                <a:latin typeface="Calibri"/>
                <a:ea typeface="Calibri"/>
                <a:cs typeface="Calibri"/>
                <a:sym typeface="Calibri"/>
              </a:defRPr>
            </a:pPr>
            <a:r>
              <a:t>hard to maintain</a:t>
            </a:r>
            <a:r>
              <a:t>,</a:t>
            </a:r>
          </a:p>
          <a:p>
            <a:pPr algn="ctr">
              <a:defRPr b="1" sz="1600">
                <a:latin typeface="Calibri"/>
                <a:ea typeface="Calibri"/>
                <a:cs typeface="Calibri"/>
                <a:sym typeface="Calibri"/>
              </a:defRPr>
            </a:pPr>
            <a:r>
              <a:t>high cognitive load.</a:t>
            </a:r>
          </a:p>
        </p:txBody>
      </p:sp>
      <p:grpSp>
        <p:nvGrpSpPr>
          <p:cNvPr id="216" name="Group 17"/>
          <p:cNvGrpSpPr/>
          <p:nvPr/>
        </p:nvGrpSpPr>
        <p:grpSpPr>
          <a:xfrm>
            <a:off x="4876800" y="1706714"/>
            <a:ext cx="3370257" cy="892974"/>
            <a:chOff x="0" y="0"/>
            <a:chExt cx="3370256" cy="892972"/>
          </a:xfrm>
        </p:grpSpPr>
        <p:grpSp>
          <p:nvGrpSpPr>
            <p:cNvPr id="212" name="Low level detail"/>
            <p:cNvGrpSpPr/>
            <p:nvPr/>
          </p:nvGrpSpPr>
          <p:grpSpPr>
            <a:xfrm>
              <a:off x="2477285" y="-1"/>
              <a:ext cx="892972" cy="892974"/>
              <a:chOff x="0" y="0"/>
              <a:chExt cx="892970" cy="892972"/>
            </a:xfrm>
          </p:grpSpPr>
          <p:sp>
            <p:nvSpPr>
              <p:cNvPr id="210" name="Square"/>
              <p:cNvSpPr/>
              <p:nvPr/>
            </p:nvSpPr>
            <p:spPr>
              <a:xfrm>
                <a:off x="0" y="-1"/>
                <a:ext cx="892971" cy="892974"/>
              </a:xfrm>
              <a:prstGeom prst="rect">
                <a:avLst/>
              </a:prstGeom>
              <a:solidFill>
                <a:srgbClr val="FFA3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500">
                    <a:solidFill>
                      <a:schemeClr val="accent3">
                        <a:lumOff val="44000"/>
                      </a:schemeClr>
                    </a:solidFill>
                    <a:latin typeface="+mn-lt"/>
                    <a:ea typeface="+mn-ea"/>
                    <a:cs typeface="+mn-cs"/>
                    <a:sym typeface="Times"/>
                  </a:defRPr>
                </a:pPr>
              </a:p>
            </p:txBody>
          </p:sp>
          <p:sp>
            <p:nvSpPr>
              <p:cNvPr id="211" name="Low level detail"/>
              <p:cNvSpPr txBox="1"/>
              <p:nvPr/>
            </p:nvSpPr>
            <p:spPr>
              <a:xfrm>
                <a:off x="0" y="105967"/>
                <a:ext cx="892971" cy="681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300"/>
                </a:lvl1pPr>
              </a:lstStyle>
              <a:p>
                <a:pPr/>
                <a:r>
                  <a:t>A specific turbulence model</a:t>
                </a:r>
              </a:p>
            </p:txBody>
          </p:sp>
        </p:grpSp>
        <p:sp>
          <p:nvSpPr>
            <p:cNvPr id="213" name="Square"/>
            <p:cNvSpPr/>
            <p:nvPr/>
          </p:nvSpPr>
          <p:spPr>
            <a:xfrm>
              <a:off x="0" y="-1"/>
              <a:ext cx="892968" cy="892974"/>
            </a:xfrm>
            <a:prstGeom prst="rect">
              <a:avLst/>
            </a:prstGeom>
            <a:solidFill>
              <a:srgbClr val="F779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</a:p>
          </p:txBody>
        </p:sp>
        <p:sp>
          <p:nvSpPr>
            <p:cNvPr id="214" name="High level code"/>
            <p:cNvSpPr txBox="1"/>
            <p:nvPr/>
          </p:nvSpPr>
          <p:spPr>
            <a:xfrm>
              <a:off x="0" y="182168"/>
              <a:ext cx="892968" cy="52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pPr/>
              <a:r>
                <a:t>CFD Solver</a:t>
              </a:r>
            </a:p>
          </p:txBody>
        </p:sp>
        <p:sp>
          <p:nvSpPr>
            <p:cNvPr id="215" name="Line"/>
            <p:cNvSpPr/>
            <p:nvPr/>
          </p:nvSpPr>
          <p:spPr>
            <a:xfrm>
              <a:off x="917045" y="442103"/>
              <a:ext cx="153616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21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7114" y="2865540"/>
            <a:ext cx="5802087" cy="3748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15"/>
          <p:cNvSpPr txBox="1"/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Dependency In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Dependency Inversion</a:t>
            </a:r>
          </a:p>
        </p:txBody>
      </p:sp>
      <p:grpSp>
        <p:nvGrpSpPr>
          <p:cNvPr id="223" name="Abstract"/>
          <p:cNvGrpSpPr/>
          <p:nvPr/>
        </p:nvGrpSpPr>
        <p:grpSpPr>
          <a:xfrm>
            <a:off x="3352799" y="1511498"/>
            <a:ext cx="892974" cy="892971"/>
            <a:chOff x="0" y="0"/>
            <a:chExt cx="892972" cy="892969"/>
          </a:xfrm>
        </p:grpSpPr>
        <p:sp>
          <p:nvSpPr>
            <p:cNvPr id="221" name="Square"/>
            <p:cNvSpPr/>
            <p:nvPr/>
          </p:nvSpPr>
          <p:spPr>
            <a:xfrm>
              <a:off x="-1" y="-1"/>
              <a:ext cx="892974" cy="892971"/>
            </a:xfrm>
            <a:prstGeom prst="rect">
              <a:avLst/>
            </a:prstGeom>
            <a:solidFill>
              <a:srgbClr val="76B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</a:p>
          </p:txBody>
        </p:sp>
        <p:sp>
          <p:nvSpPr>
            <p:cNvPr id="222" name="Abstract"/>
            <p:cNvSpPr txBox="1"/>
            <p:nvPr/>
          </p:nvSpPr>
          <p:spPr>
            <a:xfrm>
              <a:off x="-1" y="321864"/>
              <a:ext cx="892974" cy="24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Abstraction</a:t>
              </a:r>
            </a:p>
          </p:txBody>
        </p:sp>
      </p:grpSp>
      <p:grpSp>
        <p:nvGrpSpPr>
          <p:cNvPr id="226" name="High level code"/>
          <p:cNvGrpSpPr/>
          <p:nvPr/>
        </p:nvGrpSpPr>
        <p:grpSpPr>
          <a:xfrm>
            <a:off x="875513" y="1511498"/>
            <a:ext cx="892971" cy="892971"/>
            <a:chOff x="0" y="0"/>
            <a:chExt cx="892969" cy="892969"/>
          </a:xfrm>
        </p:grpSpPr>
        <p:sp>
          <p:nvSpPr>
            <p:cNvPr id="224" name="Square"/>
            <p:cNvSpPr/>
            <p:nvPr/>
          </p:nvSpPr>
          <p:spPr>
            <a:xfrm>
              <a:off x="-1" y="-1"/>
              <a:ext cx="892971" cy="892971"/>
            </a:xfrm>
            <a:prstGeom prst="rect">
              <a:avLst/>
            </a:prstGeom>
            <a:solidFill>
              <a:srgbClr val="F779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</a:p>
          </p:txBody>
        </p:sp>
        <p:sp>
          <p:nvSpPr>
            <p:cNvPr id="225" name="High level code"/>
            <p:cNvSpPr txBox="1"/>
            <p:nvPr/>
          </p:nvSpPr>
          <p:spPr>
            <a:xfrm>
              <a:off x="-1" y="67864"/>
              <a:ext cx="892971" cy="757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pPr/>
              <a:r>
                <a:t>High level concept</a:t>
              </a:r>
            </a:p>
          </p:txBody>
        </p:sp>
      </p:grpSp>
      <p:sp>
        <p:nvSpPr>
          <p:cNvPr id="227" name="Line"/>
          <p:cNvSpPr/>
          <p:nvPr/>
        </p:nvSpPr>
        <p:spPr>
          <a:xfrm>
            <a:off x="1792558" y="1953600"/>
            <a:ext cx="153616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Dependency"/>
          <p:cNvSpPr txBox="1"/>
          <p:nvPr/>
        </p:nvSpPr>
        <p:spPr>
          <a:xfrm>
            <a:off x="1881377" y="1631774"/>
            <a:ext cx="1253730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Dependency</a:t>
            </a:r>
          </a:p>
        </p:txBody>
      </p:sp>
      <p:grpSp>
        <p:nvGrpSpPr>
          <p:cNvPr id="231" name="Low level detail"/>
          <p:cNvGrpSpPr/>
          <p:nvPr/>
        </p:nvGrpSpPr>
        <p:grpSpPr>
          <a:xfrm>
            <a:off x="3352799" y="2895599"/>
            <a:ext cx="892974" cy="892971"/>
            <a:chOff x="0" y="0"/>
            <a:chExt cx="892972" cy="892969"/>
          </a:xfrm>
        </p:grpSpPr>
        <p:sp>
          <p:nvSpPr>
            <p:cNvPr id="229" name="Square"/>
            <p:cNvSpPr/>
            <p:nvPr/>
          </p:nvSpPr>
          <p:spPr>
            <a:xfrm>
              <a:off x="-1" y="-1"/>
              <a:ext cx="892974" cy="892971"/>
            </a:xfrm>
            <a:prstGeom prst="rect">
              <a:avLst/>
            </a:prstGeom>
            <a:solidFill>
              <a:srgbClr val="FFA3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</a:p>
          </p:txBody>
        </p:sp>
        <p:sp>
          <p:nvSpPr>
            <p:cNvPr id="230" name="Low level detail"/>
            <p:cNvSpPr txBox="1"/>
            <p:nvPr/>
          </p:nvSpPr>
          <p:spPr>
            <a:xfrm>
              <a:off x="-1" y="182165"/>
              <a:ext cx="892974" cy="52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pPr/>
              <a:r>
                <a:t>Low level detail</a:t>
              </a:r>
            </a:p>
          </p:txBody>
        </p:sp>
      </p:grpSp>
      <p:sp>
        <p:nvSpPr>
          <p:cNvPr id="232" name="Line"/>
          <p:cNvSpPr/>
          <p:nvPr/>
        </p:nvSpPr>
        <p:spPr>
          <a:xfrm flipV="1">
            <a:off x="3803203" y="2374143"/>
            <a:ext cx="2" cy="4933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Implements"/>
          <p:cNvSpPr txBox="1"/>
          <p:nvPr/>
        </p:nvSpPr>
        <p:spPr>
          <a:xfrm>
            <a:off x="2473380" y="2465344"/>
            <a:ext cx="1189832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Implements</a:t>
            </a:r>
          </a:p>
        </p:txBody>
      </p:sp>
      <p:sp>
        <p:nvSpPr>
          <p:cNvPr id="234" name="Yes!…"/>
          <p:cNvSpPr txBox="1"/>
          <p:nvPr/>
        </p:nvSpPr>
        <p:spPr>
          <a:xfrm>
            <a:off x="906827" y="3673618"/>
            <a:ext cx="2012158" cy="103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b="1" sz="1600">
                <a:solidFill>
                  <a:srgbClr val="1EB00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Yes! </a:t>
            </a:r>
          </a:p>
          <a:p>
            <a:pPr>
              <a:defRPr b="1" sz="1600">
                <a:latin typeface="Calibri"/>
                <a:ea typeface="Calibri"/>
                <a:cs typeface="Calibri"/>
                <a:sym typeface="Calibri"/>
              </a:defRPr>
            </a:pPr>
            <a:r>
              <a:t>Forces modularity,</a:t>
            </a:r>
          </a:p>
          <a:p>
            <a:pPr>
              <a:defRPr b="1" sz="1600">
                <a:latin typeface="Calibri"/>
                <a:ea typeface="Calibri"/>
                <a:cs typeface="Calibri"/>
                <a:sym typeface="Calibri"/>
              </a:defRPr>
            </a:pPr>
            <a:r>
              <a:t>easy to extend</a:t>
            </a:r>
            <a:r>
              <a:t>,</a:t>
            </a:r>
          </a:p>
          <a:p>
            <a:pPr>
              <a:defRPr b="1" sz="1600">
                <a:latin typeface="Calibri"/>
                <a:ea typeface="Calibri"/>
                <a:cs typeface="Calibri"/>
                <a:sym typeface="Calibri"/>
              </a:defRPr>
            </a:pPr>
            <a:r>
              <a:t>lower cognitive load</a:t>
            </a:r>
          </a:p>
        </p:txBody>
      </p:sp>
      <p:grpSp>
        <p:nvGrpSpPr>
          <p:cNvPr id="237" name="Abstract"/>
          <p:cNvGrpSpPr/>
          <p:nvPr/>
        </p:nvGrpSpPr>
        <p:grpSpPr>
          <a:xfrm>
            <a:off x="7390327" y="1507114"/>
            <a:ext cx="892973" cy="892971"/>
            <a:chOff x="0" y="0"/>
            <a:chExt cx="892972" cy="892969"/>
          </a:xfrm>
        </p:grpSpPr>
        <p:sp>
          <p:nvSpPr>
            <p:cNvPr id="235" name="Square"/>
            <p:cNvSpPr/>
            <p:nvPr/>
          </p:nvSpPr>
          <p:spPr>
            <a:xfrm>
              <a:off x="-1" y="-1"/>
              <a:ext cx="892974" cy="892971"/>
            </a:xfrm>
            <a:prstGeom prst="rect">
              <a:avLst/>
            </a:prstGeom>
            <a:solidFill>
              <a:srgbClr val="76B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</a:p>
          </p:txBody>
        </p:sp>
        <p:sp>
          <p:nvSpPr>
            <p:cNvPr id="236" name="Abstract"/>
            <p:cNvSpPr txBox="1"/>
            <p:nvPr/>
          </p:nvSpPr>
          <p:spPr>
            <a:xfrm>
              <a:off x="-1" y="105964"/>
              <a:ext cx="892974" cy="681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Stress Tensor Closure</a:t>
              </a:r>
            </a:p>
          </p:txBody>
        </p:sp>
      </p:grpSp>
      <p:grpSp>
        <p:nvGrpSpPr>
          <p:cNvPr id="240" name="High level code"/>
          <p:cNvGrpSpPr/>
          <p:nvPr/>
        </p:nvGrpSpPr>
        <p:grpSpPr>
          <a:xfrm>
            <a:off x="4913041" y="1507114"/>
            <a:ext cx="892970" cy="892971"/>
            <a:chOff x="0" y="0"/>
            <a:chExt cx="892969" cy="892969"/>
          </a:xfrm>
        </p:grpSpPr>
        <p:sp>
          <p:nvSpPr>
            <p:cNvPr id="238" name="Square"/>
            <p:cNvSpPr/>
            <p:nvPr/>
          </p:nvSpPr>
          <p:spPr>
            <a:xfrm>
              <a:off x="-1" y="-1"/>
              <a:ext cx="892971" cy="892971"/>
            </a:xfrm>
            <a:prstGeom prst="rect">
              <a:avLst/>
            </a:prstGeom>
            <a:solidFill>
              <a:srgbClr val="F779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</a:p>
          </p:txBody>
        </p:sp>
        <p:sp>
          <p:nvSpPr>
            <p:cNvPr id="239" name="High level code"/>
            <p:cNvSpPr txBox="1"/>
            <p:nvPr/>
          </p:nvSpPr>
          <p:spPr>
            <a:xfrm>
              <a:off x="-1" y="182165"/>
              <a:ext cx="892971" cy="52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500"/>
              </a:lvl1pPr>
            </a:lstStyle>
            <a:p>
              <a:pPr/>
              <a:r>
                <a:t>CFD Solver</a:t>
              </a:r>
            </a:p>
          </p:txBody>
        </p:sp>
      </p:grpSp>
      <p:sp>
        <p:nvSpPr>
          <p:cNvPr id="241" name="Line"/>
          <p:cNvSpPr/>
          <p:nvPr/>
        </p:nvSpPr>
        <p:spPr>
          <a:xfrm>
            <a:off x="5830087" y="1949216"/>
            <a:ext cx="1536167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Dependency"/>
          <p:cNvSpPr txBox="1"/>
          <p:nvPr/>
        </p:nvSpPr>
        <p:spPr>
          <a:xfrm>
            <a:off x="6114965" y="1590529"/>
            <a:ext cx="828280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Needs a</a:t>
            </a:r>
          </a:p>
        </p:txBody>
      </p:sp>
      <p:grpSp>
        <p:nvGrpSpPr>
          <p:cNvPr id="245" name="Low level detail"/>
          <p:cNvGrpSpPr/>
          <p:nvPr/>
        </p:nvGrpSpPr>
        <p:grpSpPr>
          <a:xfrm>
            <a:off x="7390327" y="2891215"/>
            <a:ext cx="892973" cy="892970"/>
            <a:chOff x="0" y="0"/>
            <a:chExt cx="892972" cy="892969"/>
          </a:xfrm>
        </p:grpSpPr>
        <p:sp>
          <p:nvSpPr>
            <p:cNvPr id="243" name="Square"/>
            <p:cNvSpPr/>
            <p:nvPr/>
          </p:nvSpPr>
          <p:spPr>
            <a:xfrm>
              <a:off x="-1" y="-1"/>
              <a:ext cx="892974" cy="892971"/>
            </a:xfrm>
            <a:prstGeom prst="rect">
              <a:avLst/>
            </a:prstGeom>
            <a:solidFill>
              <a:srgbClr val="FFA3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Times"/>
                </a:defRPr>
              </a:pPr>
            </a:p>
          </p:txBody>
        </p:sp>
        <p:sp>
          <p:nvSpPr>
            <p:cNvPr id="244" name="Low level detail"/>
            <p:cNvSpPr txBox="1"/>
            <p:nvPr/>
          </p:nvSpPr>
          <p:spPr>
            <a:xfrm>
              <a:off x="-1" y="105964"/>
              <a:ext cx="892974" cy="681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A specific turbulence model</a:t>
              </a:r>
            </a:p>
          </p:txBody>
        </p:sp>
      </p:grpSp>
      <p:sp>
        <p:nvSpPr>
          <p:cNvPr id="246" name="Line"/>
          <p:cNvSpPr/>
          <p:nvPr/>
        </p:nvSpPr>
        <p:spPr>
          <a:xfrm flipV="1">
            <a:off x="7840730" y="2369435"/>
            <a:ext cx="7870" cy="4936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Implements"/>
          <p:cNvSpPr txBox="1"/>
          <p:nvPr/>
        </p:nvSpPr>
        <p:spPr>
          <a:xfrm>
            <a:off x="6836805" y="2599615"/>
            <a:ext cx="918867" cy="31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Can Give</a:t>
            </a:r>
          </a:p>
        </p:txBody>
      </p:sp>
      <p:pic>
        <p:nvPicPr>
          <p:cNvPr id="24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737" y="4843481"/>
            <a:ext cx="8224726" cy="1428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15"/>
          <p:cNvSpPr txBox="1"/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Dependency Inversion"/>
          <p:cNvSpPr txBox="1"/>
          <p:nvPr/>
        </p:nvSpPr>
        <p:spPr>
          <a:xfrm>
            <a:off x="11430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800"/>
            </a:lvl1pPr>
          </a:lstStyle>
          <a:p>
            <a:pPr/>
            <a:r>
              <a:t>Abstractions</a:t>
            </a:r>
          </a:p>
        </p:txBody>
      </p:sp>
      <p:pic>
        <p:nvPicPr>
          <p:cNvPr id="252" name="t-inf-graphs.pdf" descr="t-inf-graphs.pdf"/>
          <p:cNvPicPr>
            <a:picLocks noChangeAspect="1"/>
          </p:cNvPicPr>
          <p:nvPr/>
        </p:nvPicPr>
        <p:blipFill>
          <a:blip r:embed="rId2">
            <a:extLst/>
          </a:blip>
          <a:srcRect l="0" t="54" r="0" b="54"/>
          <a:stretch>
            <a:fillRect/>
          </a:stretch>
        </p:blipFill>
        <p:spPr>
          <a:xfrm>
            <a:off x="1663700" y="2019300"/>
            <a:ext cx="5803900" cy="402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15"/>
          <p:cNvSpPr txBox="1"/>
          <p:nvPr>
            <p:ph type="sldNum" sz="quarter" idx="2"/>
          </p:nvPr>
        </p:nvSpPr>
        <p:spPr>
          <a:xfrm>
            <a:off x="8958786" y="6611656"/>
            <a:ext cx="185215" cy="2542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5" name="graph-with-plugins.pdf" descr="graph-with-plugins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0400" y="1316351"/>
            <a:ext cx="7505500" cy="527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Dependency Inversion"/>
          <p:cNvSpPr txBox="1"/>
          <p:nvPr/>
        </p:nvSpPr>
        <p:spPr>
          <a:xfrm>
            <a:off x="1143000" y="152400"/>
            <a:ext cx="769620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b="1" sz="2800"/>
            </a:lvl1pPr>
          </a:lstStyle>
          <a:p>
            <a:pPr/>
            <a:r>
              <a:t>Plugins Implement Abstractions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Hopkins-Supersonics">
  <a:themeElements>
    <a:clrScheme name="Hopkins-Supersonic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Hopkins-Supersonics">
      <a:majorFont>
        <a:latin typeface="Helvetica"/>
        <a:ea typeface="Helvetica"/>
        <a:cs typeface="Helvetica"/>
      </a:majorFont>
      <a:minorFont>
        <a:latin typeface="Times"/>
        <a:ea typeface="Times"/>
        <a:cs typeface="Times"/>
      </a:minorFont>
    </a:fontScheme>
    <a:fmtScheme name="Hopkins-Supersonic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opkins-Supersonics">
  <a:themeElements>
    <a:clrScheme name="Hopkins-Supersonic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Hopkins-Supersonics">
      <a:majorFont>
        <a:latin typeface="Helvetica"/>
        <a:ea typeface="Helvetica"/>
        <a:cs typeface="Helvetica"/>
      </a:majorFont>
      <a:minorFont>
        <a:latin typeface="Times"/>
        <a:ea typeface="Times"/>
        <a:cs typeface="Times"/>
      </a:minorFont>
    </a:fontScheme>
    <a:fmtScheme name="Hopkins-Supersonic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